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0" r:id="rId1"/>
  </p:sldMasterIdLst>
  <p:sldIdLst>
    <p:sldId id="256" r:id="rId2"/>
    <p:sldId id="258" r:id="rId3"/>
    <p:sldId id="259" r:id="rId4"/>
    <p:sldId id="286" r:id="rId5"/>
    <p:sldId id="261" r:id="rId6"/>
    <p:sldId id="288" r:id="rId7"/>
    <p:sldId id="285" r:id="rId8"/>
    <p:sldId id="266" r:id="rId9"/>
    <p:sldId id="268" r:id="rId10"/>
    <p:sldId id="267" r:id="rId11"/>
    <p:sldId id="263" r:id="rId12"/>
    <p:sldId id="284" r:id="rId13"/>
    <p:sldId id="289" r:id="rId14"/>
    <p:sldId id="262" r:id="rId15"/>
    <p:sldId id="282" r:id="rId16"/>
    <p:sldId id="27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47" autoAdjust="0"/>
    <p:restoredTop sz="94660"/>
  </p:normalViewPr>
  <p:slideViewPr>
    <p:cSldViewPr snapToGrid="0">
      <p:cViewPr varScale="1">
        <p:scale>
          <a:sx n="82" d="100"/>
          <a:sy n="82" d="100"/>
        </p:scale>
        <p:origin x="23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1389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1419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388375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9073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76052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17772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8424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8527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31042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35160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28760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26576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67325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9891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1431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7956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s://www.youtube.com/watch?v=FY1kYk2e9qo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m.youtube.com/watch?v=OqawRKyEcBs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ED36EF-978F-E142-AB34-B078CC1642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091" t="9212" b="12418"/>
          <a:stretch/>
        </p:blipFill>
        <p:spPr>
          <a:xfrm rot="21600000">
            <a:off x="1" y="10"/>
            <a:ext cx="12191999" cy="6857990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B1E8B16-F0E6-422E-A6A6-0422A7733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0CBBCD0-ED2A-4FC8-AB71-E3C2738F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3800" y="0"/>
            <a:ext cx="7315200" cy="6858000"/>
          </a:xfrm>
          <a:prstGeom prst="parallelogram">
            <a:avLst>
              <a:gd name="adj" fmla="val 15925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C7B311-D760-4C87-BE5E-921FFB4E8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913202-1810-4FA2-987B-A7B98049C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23">
            <a:extLst>
              <a:ext uri="{FF2B5EF4-FFF2-40B4-BE49-F238E27FC236}">
                <a16:creationId xmlns:a16="http://schemas.microsoft.com/office/drawing/2014/main" id="{95EFBC61-02DC-4AEA-AA2D-A9EABA467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5637DFC4-70BC-4CB4-85D2-651A7C6A5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58F1E9F4-66ED-4E73-8C2E-51B11EA77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F5527F3-2C76-496D-9D6E-1593BFD44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450" y="1678665"/>
            <a:ext cx="448255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 err="1">
                <a:solidFill>
                  <a:schemeClr val="tx1"/>
                </a:solidFill>
              </a:rPr>
              <a:t>Αντιρ</a:t>
            </a:r>
            <a:r>
              <a:rPr lang="en-US" sz="3000" dirty="0">
                <a:solidFill>
                  <a:schemeClr val="tx1"/>
                </a:solidFill>
              </a:rPr>
              <a:t>α</a:t>
            </a:r>
            <a:r>
              <a:rPr lang="en-US" sz="3000" dirty="0" err="1">
                <a:solidFill>
                  <a:schemeClr val="tx1"/>
                </a:solidFill>
              </a:rPr>
              <a:t>τσιστική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l-GR" sz="3000" dirty="0">
                <a:solidFill>
                  <a:schemeClr val="tx1"/>
                </a:solidFill>
              </a:rPr>
              <a:t>Π</a:t>
            </a:r>
            <a:r>
              <a:rPr lang="en-US" sz="3000" dirty="0" err="1">
                <a:solidFill>
                  <a:schemeClr val="tx1"/>
                </a:solidFill>
              </a:rPr>
              <a:t>ολιτική</a:t>
            </a:r>
            <a:br>
              <a:rPr lang="en-US" sz="3000" dirty="0">
                <a:solidFill>
                  <a:schemeClr val="tx1"/>
                </a:solidFill>
              </a:rPr>
            </a:br>
            <a:br>
              <a:rPr lang="el-GR" sz="3000" dirty="0">
                <a:solidFill>
                  <a:schemeClr val="tx1"/>
                </a:solidFill>
              </a:rPr>
            </a:br>
            <a:r>
              <a:rPr lang="el-GR" sz="3000" dirty="0">
                <a:solidFill>
                  <a:schemeClr val="tx1"/>
                </a:solidFill>
              </a:rPr>
              <a:t>ΌΧΙ στη βία και </a:t>
            </a:r>
            <a:r>
              <a:rPr lang="en-US" sz="3000" dirty="0">
                <a:solidFill>
                  <a:schemeClr val="tx1"/>
                </a:solidFill>
              </a:rPr>
              <a:t>στον </a:t>
            </a:r>
            <a:r>
              <a:rPr lang="en-US" sz="3000" dirty="0" err="1">
                <a:solidFill>
                  <a:schemeClr val="tx1"/>
                </a:solidFill>
              </a:rPr>
              <a:t>εκφο</a:t>
            </a:r>
            <a:r>
              <a:rPr lang="en-US" sz="3000" dirty="0">
                <a:solidFill>
                  <a:schemeClr val="tx1"/>
                </a:solidFill>
              </a:rPr>
              <a:t>β</a:t>
            </a:r>
            <a:r>
              <a:rPr lang="en-US" sz="3000" dirty="0" err="1">
                <a:solidFill>
                  <a:schemeClr val="tx1"/>
                </a:solidFill>
              </a:rPr>
              <a:t>ισμό</a:t>
            </a:r>
            <a:br>
              <a:rPr lang="en-US" sz="3000" dirty="0">
                <a:solidFill>
                  <a:schemeClr val="tx1"/>
                </a:solidFill>
              </a:rPr>
            </a:b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2B638C0-A1DC-4E01-9904-689B76E22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3114" y="4056262"/>
            <a:ext cx="5477154" cy="1180755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sz="3400" dirty="0" err="1">
                <a:solidFill>
                  <a:schemeClr val="tx2">
                    <a:lumMod val="50000"/>
                  </a:schemeClr>
                </a:solidFill>
              </a:rPr>
              <a:t>Περιφερει</a:t>
            </a:r>
            <a:r>
              <a:rPr lang="en-US" sz="3400" dirty="0">
                <a:solidFill>
                  <a:schemeClr val="tx2">
                    <a:lumMod val="50000"/>
                  </a:schemeClr>
                </a:solidFill>
              </a:rPr>
              <a:t>ακ</a:t>
            </a:r>
            <a:r>
              <a:rPr lang="el-GR" sz="3400" dirty="0" err="1">
                <a:solidFill>
                  <a:schemeClr val="tx2">
                    <a:lumMod val="50000"/>
                  </a:schemeClr>
                </a:solidFill>
              </a:rPr>
              <a:t>ό</a:t>
            </a:r>
            <a:r>
              <a:rPr lang="en-US" sz="3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3400" dirty="0">
                <a:solidFill>
                  <a:schemeClr val="tx2">
                    <a:lumMod val="50000"/>
                  </a:schemeClr>
                </a:solidFill>
              </a:rPr>
              <a:t>Γ</a:t>
            </a:r>
            <a:r>
              <a:rPr lang="en-US" sz="3400" dirty="0" err="1">
                <a:solidFill>
                  <a:schemeClr val="tx2">
                    <a:lumMod val="50000"/>
                  </a:schemeClr>
                </a:solidFill>
              </a:rPr>
              <a:t>υμνάσιο</a:t>
            </a:r>
            <a:r>
              <a:rPr lang="en-US" sz="3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3400" dirty="0">
                <a:solidFill>
                  <a:schemeClr val="tx2">
                    <a:lumMod val="50000"/>
                  </a:schemeClr>
                </a:solidFill>
              </a:rPr>
              <a:t>Π</a:t>
            </a:r>
            <a:r>
              <a:rPr lang="en-US" sz="3400" dirty="0" err="1">
                <a:solidFill>
                  <a:schemeClr val="tx2">
                    <a:lumMod val="50000"/>
                  </a:schemeClr>
                </a:solidFill>
              </a:rPr>
              <a:t>έρ</a:t>
            </a:r>
            <a:r>
              <a:rPr lang="en-US" sz="3400" dirty="0">
                <a:solidFill>
                  <a:schemeClr val="tx2">
                    <a:lumMod val="50000"/>
                  </a:schemeClr>
                </a:solidFill>
              </a:rPr>
              <a:t>α </a:t>
            </a:r>
            <a:r>
              <a:rPr lang="el-GR" sz="3400" dirty="0">
                <a:solidFill>
                  <a:schemeClr val="tx2">
                    <a:lumMod val="50000"/>
                  </a:schemeClr>
                </a:solidFill>
              </a:rPr>
              <a:t>Χ</a:t>
            </a:r>
            <a:r>
              <a:rPr lang="en-US" sz="3400" dirty="0" err="1">
                <a:solidFill>
                  <a:schemeClr val="tx2">
                    <a:lumMod val="50000"/>
                  </a:schemeClr>
                </a:solidFill>
              </a:rPr>
              <a:t>ωρίου</a:t>
            </a:r>
            <a:r>
              <a:rPr lang="en-US" sz="3400" dirty="0">
                <a:solidFill>
                  <a:schemeClr val="tx2">
                    <a:lumMod val="50000"/>
                  </a:schemeClr>
                </a:solidFill>
              </a:rPr>
              <a:t> και </a:t>
            </a:r>
            <a:r>
              <a:rPr lang="el-GR" sz="3400" dirty="0">
                <a:solidFill>
                  <a:schemeClr val="tx2">
                    <a:lumMod val="50000"/>
                  </a:schemeClr>
                </a:solidFill>
              </a:rPr>
              <a:t>Ν</a:t>
            </a:r>
            <a:r>
              <a:rPr lang="en-US" sz="3400" dirty="0" err="1">
                <a:solidFill>
                  <a:schemeClr val="tx2">
                    <a:lumMod val="50000"/>
                  </a:schemeClr>
                </a:solidFill>
              </a:rPr>
              <a:t>ήσου</a:t>
            </a:r>
            <a:endParaRPr lang="el-GR" sz="3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l-GR" sz="3400" dirty="0">
                <a:solidFill>
                  <a:schemeClr val="tx2">
                    <a:lumMod val="50000"/>
                  </a:schemeClr>
                </a:solidFill>
              </a:rPr>
              <a:t>2023</a:t>
            </a:r>
            <a:endParaRPr lang="en-US" sz="3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/>
              <a:t> </a:t>
            </a:r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0795E7D3-D974-4307-92D4-E3ECEFDF3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90443617-0A78-4C2C-9996-D143BCDB9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FC544A-BD13-4C3C-8C9E-C35DEE8A4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729A9DD4-BE93-4516-8B95-26B91B44B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41185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08A79C-A35B-3746-945D-22C9EDCF5A88}"/>
              </a:ext>
            </a:extLst>
          </p:cNvPr>
          <p:cNvSpPr/>
          <p:nvPr/>
        </p:nvSpPr>
        <p:spPr>
          <a:xfrm>
            <a:off x="137677" y="689264"/>
            <a:ext cx="4186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F0F0F"/>
                </a:solidFill>
                <a:latin typeface="YouTube Sans"/>
              </a:rPr>
              <a:t>Anti Bullying Film. Gets shorter by sharing</a:t>
            </a: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E40229-5774-6842-B63F-2D31E3AF1A24}"/>
              </a:ext>
            </a:extLst>
          </p:cNvPr>
          <p:cNvSpPr/>
          <p:nvPr/>
        </p:nvSpPr>
        <p:spPr>
          <a:xfrm>
            <a:off x="137677" y="1444771"/>
            <a:ext cx="5529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=FY1kYk2e9qo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99008B-2F7E-F642-979E-0581762B916F}"/>
              </a:ext>
            </a:extLst>
          </p:cNvPr>
          <p:cNvSpPr txBox="1"/>
          <p:nvPr/>
        </p:nvSpPr>
        <p:spPr>
          <a:xfrm>
            <a:off x="414114" y="2693322"/>
            <a:ext cx="52536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l-GR" b="1" dirty="0"/>
              <a:t>Τι μπορείς να κάνεις εάν είσαι θύμα εκφοβιστικής συμπεριφοράς;</a:t>
            </a:r>
          </a:p>
          <a:p>
            <a:endParaRPr lang="el-GR" b="1" dirty="0"/>
          </a:p>
          <a:p>
            <a:endParaRPr lang="el-GR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l-GR" b="1" dirty="0"/>
              <a:t>Τι μπορείς να κάνεις εάν είσαι θεατής μιας εκφοβιστικής συμπεριφοράς;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EB3D46-4671-8645-A3C0-46366A1FE18D}"/>
              </a:ext>
            </a:extLst>
          </p:cNvPr>
          <p:cNvSpPr txBox="1"/>
          <p:nvPr/>
        </p:nvSpPr>
        <p:spPr>
          <a:xfrm>
            <a:off x="137677" y="196221"/>
            <a:ext cx="634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ΤΑ ΑΔΙΕΞΟΔΑ ΕΝΟΣ ΠΑΙΔΙΟΥ ΠΟΥ ΥΦΙΣΤΑΤΑΙ </a:t>
            </a:r>
            <a:r>
              <a:rPr lang="en-US" b="1" dirty="0"/>
              <a:t>BULLYING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1D513A-2DC4-B243-9852-24092874B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101" y="1288109"/>
            <a:ext cx="6240090" cy="31595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ED678A-E39E-C34D-A415-46DA4911C36D}"/>
              </a:ext>
            </a:extLst>
          </p:cNvPr>
          <p:cNvSpPr/>
          <p:nvPr/>
        </p:nvSpPr>
        <p:spPr>
          <a:xfrm>
            <a:off x="6036225" y="5170204"/>
            <a:ext cx="5301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C00000"/>
                </a:solidFill>
              </a:rPr>
              <a:t>ΌΧΙ ΣΤΟ ΣΧΟΛΙΚΟ ΕΚΦΟΒΙΣΜΟ ΚΑΙ ΣΤΗ ΒΙΑ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5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3360" y="127462"/>
            <a:ext cx="3737268" cy="1320800"/>
          </a:xfrm>
        </p:spPr>
        <p:txBody>
          <a:bodyPr>
            <a:normAutofit/>
          </a:bodyPr>
          <a:lstStyle/>
          <a:p>
            <a:r>
              <a:rPr lang="el-GR" dirty="0"/>
              <a:t>Τι να κάνω και τι θα ακολουθήσει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0869" y="1328993"/>
            <a:ext cx="4999925" cy="54097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l-GR" sz="2300" b="1" dirty="0"/>
              <a:t>Αναφέρω το περιστατικό αμέσως</a:t>
            </a:r>
          </a:p>
          <a:p>
            <a:pPr lvl="2">
              <a:lnSpc>
                <a:spcPct val="90000"/>
              </a:lnSpc>
            </a:pPr>
            <a:r>
              <a:rPr lang="el-GR" sz="2300" b="1" dirty="0"/>
              <a:t>Σε καθηγητή/-</a:t>
            </a:r>
            <a:r>
              <a:rPr lang="el-GR" sz="2300" b="1" dirty="0" err="1"/>
              <a:t>τρια</a:t>
            </a:r>
            <a:r>
              <a:rPr lang="el-GR" sz="2300" b="1" dirty="0"/>
              <a:t> που βρίσκεται εκεί</a:t>
            </a:r>
          </a:p>
          <a:p>
            <a:pPr marL="237744" lvl="2" indent="0">
              <a:lnSpc>
                <a:spcPct val="90000"/>
              </a:lnSpc>
              <a:buNone/>
            </a:pPr>
            <a:r>
              <a:rPr lang="el-GR" sz="2300" b="1" dirty="0"/>
              <a:t>                             ή</a:t>
            </a:r>
          </a:p>
          <a:p>
            <a:pPr lvl="2">
              <a:lnSpc>
                <a:spcPct val="90000"/>
              </a:lnSpc>
            </a:pPr>
            <a:r>
              <a:rPr lang="el-GR" sz="2300" b="1" dirty="0"/>
              <a:t>Στον/ην Υπεύθυνο/η Τμήματος</a:t>
            </a:r>
          </a:p>
          <a:p>
            <a:pPr marL="237744" lvl="2" indent="0">
              <a:lnSpc>
                <a:spcPct val="90000"/>
              </a:lnSpc>
              <a:buNone/>
            </a:pPr>
            <a:r>
              <a:rPr lang="el-GR" sz="2300" b="1" dirty="0"/>
              <a:t>                              ή</a:t>
            </a:r>
          </a:p>
          <a:p>
            <a:pPr lvl="2">
              <a:lnSpc>
                <a:spcPct val="90000"/>
              </a:lnSpc>
            </a:pPr>
            <a:r>
              <a:rPr lang="el-GR" sz="2300" b="1" dirty="0"/>
              <a:t>Στον/ην Υπεύθυνο/η Β.Δ του Τμήματος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l-GR" sz="2300" b="1" dirty="0"/>
              <a:t>                   ή</a:t>
            </a:r>
          </a:p>
          <a:p>
            <a:pPr lvl="2">
              <a:lnSpc>
                <a:spcPct val="90000"/>
              </a:lnSpc>
            </a:pPr>
            <a:r>
              <a:rPr lang="el-GR" sz="2300" b="1" dirty="0"/>
              <a:t>Στις συντονίστριες εκπαιδευτικούς</a:t>
            </a:r>
          </a:p>
          <a:p>
            <a:pPr marL="237744" lvl="2" indent="0">
              <a:lnSpc>
                <a:spcPct val="90000"/>
              </a:lnSpc>
              <a:buNone/>
            </a:pPr>
            <a:r>
              <a:rPr lang="el-GR" sz="2300" b="1" dirty="0" err="1"/>
              <a:t>Ελίνα</a:t>
            </a:r>
            <a:r>
              <a:rPr lang="el-GR" sz="2300" b="1" dirty="0"/>
              <a:t> Βασιλειάδου</a:t>
            </a:r>
          </a:p>
          <a:p>
            <a:pPr marL="237744" lvl="2" indent="0">
              <a:lnSpc>
                <a:spcPct val="90000"/>
              </a:lnSpc>
              <a:buNone/>
            </a:pPr>
            <a:r>
              <a:rPr lang="el-GR" sz="2300" b="1" dirty="0"/>
              <a:t>Σοφία Χατζηγεωργίου (Β.Δ)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l-GR" sz="2300" b="1" dirty="0"/>
          </a:p>
          <a:p>
            <a:pPr marL="0" lvl="1" indent="0">
              <a:lnSpc>
                <a:spcPct val="90000"/>
              </a:lnSpc>
              <a:buNone/>
            </a:pPr>
            <a:endParaRPr lang="el-GR" sz="2300" b="1" dirty="0"/>
          </a:p>
          <a:p>
            <a:pPr marL="237744" lvl="2" indent="0">
              <a:lnSpc>
                <a:spcPct val="90000"/>
              </a:lnSpc>
              <a:buNone/>
            </a:pPr>
            <a:endParaRPr lang="el-GR" sz="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917E5-64C2-D44D-BB67-59A9D2E25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5" r="13466" b="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8EC558-A4A3-9F46-BD73-C25138AC37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5" r="13466" b="2"/>
          <a:stretch/>
        </p:blipFill>
        <p:spPr>
          <a:xfrm>
            <a:off x="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BCF156-F294-2E47-8287-CA6C1DB42F0F}"/>
              </a:ext>
            </a:extLst>
          </p:cNvPr>
          <p:cNvSpPr txBox="1"/>
          <p:nvPr/>
        </p:nvSpPr>
        <p:spPr>
          <a:xfrm>
            <a:off x="842597" y="2127586"/>
            <a:ext cx="4444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ΜΙΛΑ ΤΩΡΑ</a:t>
            </a:r>
          </a:p>
          <a:p>
            <a:r>
              <a:rPr lang="el-GR" sz="2400" b="1" dirty="0"/>
              <a:t>ΔΕΝ ΕΣΑΙ ΜΟΝΟΣ/ΜΟΝΗ ΣΟΥ</a:t>
            </a:r>
          </a:p>
        </p:txBody>
      </p:sp>
    </p:spTree>
    <p:extLst>
      <p:ext uri="{BB962C8B-B14F-4D97-AF65-F5344CB8AC3E}">
        <p14:creationId xmlns:p14="http://schemas.microsoft.com/office/powerpoint/2010/main" val="2141144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B97B03-FD68-8244-B9BD-1E7A55D708F0}"/>
              </a:ext>
            </a:extLst>
          </p:cNvPr>
          <p:cNvSpPr/>
          <p:nvPr/>
        </p:nvSpPr>
        <p:spPr>
          <a:xfrm>
            <a:off x="4342956" y="3244334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</a:t>
            </a:r>
            <a:r>
              <a:rPr lang="en-US" dirty="0" err="1"/>
              <a:t>OqawRKyEcBs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AE8839-0C23-9147-B496-CDABA7F8DFCD}"/>
              </a:ext>
            </a:extLst>
          </p:cNvPr>
          <p:cNvSpPr/>
          <p:nvPr/>
        </p:nvSpPr>
        <p:spPr>
          <a:xfrm>
            <a:off x="3360787" y="2356439"/>
            <a:ext cx="5152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155CC"/>
                </a:solidFill>
                <a:hlinkClick r:id="rId2"/>
              </a:rPr>
              <a:t>https://m.youtube.com/watch?v=OqawRKyEcBs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38B496-4D2F-9149-96BF-85C47799C938}"/>
              </a:ext>
            </a:extLst>
          </p:cNvPr>
          <p:cNvSpPr/>
          <p:nvPr/>
        </p:nvSpPr>
        <p:spPr>
          <a:xfrm>
            <a:off x="1258958" y="1191545"/>
            <a:ext cx="7055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ΜΙΛΑ ΤΩΡΑ! </a:t>
            </a:r>
            <a:r>
              <a:rPr lang="en-US" sz="3600" dirty="0" err="1"/>
              <a:t>Στ</a:t>
            </a:r>
            <a:r>
              <a:rPr lang="en-US" sz="3600" dirty="0"/>
              <a:t>α</a:t>
            </a:r>
            <a:r>
              <a:rPr lang="en-US" sz="3600" dirty="0" err="1"/>
              <a:t>μάτ</a:t>
            </a:r>
            <a:r>
              <a:rPr lang="en-US" sz="3600" dirty="0"/>
              <a:t>α το Bullying!</a:t>
            </a:r>
          </a:p>
        </p:txBody>
      </p:sp>
    </p:spTree>
    <p:extLst>
      <p:ext uri="{BB962C8B-B14F-4D97-AF65-F5344CB8AC3E}">
        <p14:creationId xmlns:p14="http://schemas.microsoft.com/office/powerpoint/2010/main" val="1932867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863C2F-06DC-CB4E-859E-067D4E37A296}"/>
              </a:ext>
            </a:extLst>
          </p:cNvPr>
          <p:cNvSpPr/>
          <p:nvPr/>
        </p:nvSpPr>
        <p:spPr>
          <a:xfrm>
            <a:off x="447501" y="0"/>
            <a:ext cx="100584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Υπ</a:t>
            </a:r>
            <a:r>
              <a:rPr lang="en-US" sz="2400" dirty="0" err="1">
                <a:solidFill>
                  <a:srgbClr val="C00000"/>
                </a:solidFill>
              </a:rPr>
              <a:t>οστηρικτικές</a:t>
            </a:r>
            <a:r>
              <a:rPr lang="en-US" sz="2400" dirty="0">
                <a:solidFill>
                  <a:srgbClr val="C00000"/>
                </a:solidFill>
              </a:rPr>
              <a:t> Υπ</a:t>
            </a:r>
            <a:r>
              <a:rPr lang="en-US" sz="2400" dirty="0" err="1">
                <a:solidFill>
                  <a:srgbClr val="C00000"/>
                </a:solidFill>
              </a:rPr>
              <a:t>ηρεσίες</a:t>
            </a:r>
            <a:r>
              <a:rPr lang="en-US" sz="2400" dirty="0">
                <a:solidFill>
                  <a:srgbClr val="C00000"/>
                </a:solidFill>
              </a:rPr>
              <a:t> και φορείς </a:t>
            </a:r>
            <a:r>
              <a:rPr lang="en-US" sz="2400" dirty="0" err="1">
                <a:solidFill>
                  <a:srgbClr val="C00000"/>
                </a:solidFill>
              </a:rPr>
              <a:t>ενάντι</a:t>
            </a:r>
            <a:r>
              <a:rPr lang="en-US" sz="2400" dirty="0">
                <a:solidFill>
                  <a:srgbClr val="C00000"/>
                </a:solidFill>
              </a:rPr>
              <a:t>α στον Σχολικό </a:t>
            </a:r>
            <a:r>
              <a:rPr lang="en-US" sz="2400" dirty="0" err="1">
                <a:solidFill>
                  <a:srgbClr val="C00000"/>
                </a:solidFill>
              </a:rPr>
              <a:t>Εκφο</a:t>
            </a:r>
            <a:r>
              <a:rPr lang="en-US" sz="2400" dirty="0">
                <a:solidFill>
                  <a:srgbClr val="C00000"/>
                </a:solidFill>
              </a:rPr>
              <a:t>β</a:t>
            </a:r>
            <a:r>
              <a:rPr lang="en-US" sz="2400" dirty="0" err="1">
                <a:solidFill>
                  <a:srgbClr val="C00000"/>
                </a:solidFill>
              </a:rPr>
              <a:t>ισμό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dirty="0"/>
              <a:t> </a:t>
            </a:r>
          </a:p>
          <a:p>
            <a:r>
              <a:rPr lang="en-US" b="1" dirty="0"/>
              <a:t>1420</a:t>
            </a:r>
            <a:r>
              <a:rPr lang="en-US" dirty="0"/>
              <a:t> - Υπ</a:t>
            </a:r>
            <a:r>
              <a:rPr lang="en-US" dirty="0" err="1"/>
              <a:t>ουργείο</a:t>
            </a:r>
            <a:r>
              <a:rPr lang="en-US" dirty="0"/>
              <a:t> </a:t>
            </a:r>
            <a:r>
              <a:rPr lang="en-US" dirty="0" err="1"/>
              <a:t>Υγεί</a:t>
            </a:r>
            <a:r>
              <a:rPr lang="en-US" dirty="0"/>
              <a:t>α</a:t>
            </a:r>
            <a:r>
              <a:rPr lang="en-US" dirty="0" err="1"/>
              <a:t>ς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1402</a:t>
            </a:r>
            <a:r>
              <a:rPr lang="en-US" dirty="0"/>
              <a:t> - Αρχή </a:t>
            </a:r>
            <a:r>
              <a:rPr lang="en-US" dirty="0" err="1"/>
              <a:t>Αντιμετώ</a:t>
            </a:r>
            <a:r>
              <a:rPr lang="en-US" dirty="0"/>
              <a:t>π</a:t>
            </a:r>
            <a:r>
              <a:rPr lang="en-US" dirty="0" err="1"/>
              <a:t>ισης</a:t>
            </a:r>
            <a:r>
              <a:rPr lang="en-US" dirty="0"/>
              <a:t> Εξα</a:t>
            </a:r>
            <a:r>
              <a:rPr lang="en-US" dirty="0" err="1"/>
              <a:t>ρτήσεων</a:t>
            </a:r>
            <a:r>
              <a:rPr lang="en-US" dirty="0"/>
              <a:t> </a:t>
            </a:r>
            <a:r>
              <a:rPr lang="en-US" dirty="0" err="1"/>
              <a:t>Κύ</a:t>
            </a:r>
            <a:r>
              <a:rPr lang="en-US" dirty="0"/>
              <a:t>πρου</a:t>
            </a:r>
          </a:p>
          <a:p>
            <a:endParaRPr lang="en-US" dirty="0"/>
          </a:p>
          <a:p>
            <a:r>
              <a:rPr lang="en-US" b="1" dirty="0"/>
              <a:t>1456</a:t>
            </a:r>
            <a:r>
              <a:rPr lang="en-US" dirty="0"/>
              <a:t> - Κέντρο </a:t>
            </a:r>
            <a:r>
              <a:rPr lang="en-US" dirty="0" err="1"/>
              <a:t>Συμ</a:t>
            </a:r>
            <a:r>
              <a:rPr lang="en-US" dirty="0"/>
              <a:t>β</a:t>
            </a:r>
            <a:r>
              <a:rPr lang="en-US" dirty="0" err="1"/>
              <a:t>ουλευτικής</a:t>
            </a:r>
            <a:r>
              <a:rPr lang="en-US" dirty="0"/>
              <a:t> </a:t>
            </a:r>
            <a:r>
              <a:rPr lang="en-US" dirty="0" err="1"/>
              <a:t>Εφή</a:t>
            </a:r>
            <a:r>
              <a:rPr lang="en-US" dirty="0"/>
              <a:t>βων και </a:t>
            </a:r>
            <a:r>
              <a:rPr lang="en-US" dirty="0" err="1"/>
              <a:t>Οικογένει</a:t>
            </a:r>
            <a:r>
              <a:rPr lang="en-US" dirty="0"/>
              <a:t>α</a:t>
            </a:r>
            <a:r>
              <a:rPr lang="en-US" dirty="0" err="1"/>
              <a:t>ς</a:t>
            </a:r>
            <a:r>
              <a:rPr lang="en-US" dirty="0"/>
              <a:t> </a:t>
            </a:r>
            <a:r>
              <a:rPr lang="en-US" dirty="0" err="1"/>
              <a:t>Περσέ</a:t>
            </a:r>
            <a:r>
              <a:rPr lang="en-US" dirty="0"/>
              <a:t>α</a:t>
            </a:r>
            <a:r>
              <a:rPr lang="en-US" dirty="0" err="1"/>
              <a:t>ς</a:t>
            </a:r>
            <a:r>
              <a:rPr lang="en-US" dirty="0"/>
              <a:t> για Εξα</a:t>
            </a:r>
            <a:r>
              <a:rPr lang="en-US" dirty="0" err="1"/>
              <a:t>ρτητικές</a:t>
            </a:r>
            <a:r>
              <a:rPr lang="en-US" dirty="0"/>
              <a:t> </a:t>
            </a:r>
            <a:r>
              <a:rPr lang="en-US" dirty="0" err="1"/>
              <a:t>Συμ</a:t>
            </a:r>
            <a:r>
              <a:rPr lang="en-US" dirty="0"/>
              <a:t>π</a:t>
            </a:r>
            <a:r>
              <a:rPr lang="en-US" dirty="0" err="1"/>
              <a:t>εριφορές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116111</a:t>
            </a:r>
            <a:r>
              <a:rPr lang="en-US" dirty="0"/>
              <a:t> - </a:t>
            </a:r>
            <a:r>
              <a:rPr lang="en-US" dirty="0" err="1"/>
              <a:t>Ευρω</a:t>
            </a:r>
            <a:r>
              <a:rPr lang="en-US" dirty="0"/>
              <a:t>πα</a:t>
            </a:r>
            <a:r>
              <a:rPr lang="en-US" dirty="0" err="1"/>
              <a:t>ϊκή</a:t>
            </a:r>
            <a:r>
              <a:rPr lang="en-US" dirty="0"/>
              <a:t> </a:t>
            </a:r>
            <a:r>
              <a:rPr lang="en-US" dirty="0" err="1"/>
              <a:t>γρ</a:t>
            </a:r>
            <a:r>
              <a:rPr lang="en-US" dirty="0"/>
              <a:t>α</a:t>
            </a:r>
            <a:r>
              <a:rPr lang="en-US" dirty="0" err="1"/>
              <a:t>μμή</a:t>
            </a:r>
            <a:r>
              <a:rPr lang="en-US" dirty="0"/>
              <a:t> στήριξης πα</a:t>
            </a:r>
            <a:r>
              <a:rPr lang="en-US" dirty="0" err="1"/>
              <a:t>ιδιών</a:t>
            </a:r>
            <a:r>
              <a:rPr lang="en-US" dirty="0"/>
              <a:t> και </a:t>
            </a:r>
            <a:r>
              <a:rPr lang="en-US" dirty="0" err="1"/>
              <a:t>εφή</a:t>
            </a:r>
            <a:r>
              <a:rPr lang="en-US" dirty="0"/>
              <a:t>βων</a:t>
            </a:r>
          </a:p>
          <a:p>
            <a:endParaRPr lang="en-US" dirty="0"/>
          </a:p>
          <a:p>
            <a:r>
              <a:rPr lang="en-US" b="1" dirty="0"/>
              <a:t>1440</a:t>
            </a:r>
            <a:r>
              <a:rPr lang="en-US" dirty="0"/>
              <a:t> - Σύνδεσμος για την Πρόληψη και </a:t>
            </a:r>
            <a:r>
              <a:rPr lang="en-US" dirty="0" err="1"/>
              <a:t>Αντιμετώ</a:t>
            </a:r>
            <a:r>
              <a:rPr lang="en-US" dirty="0"/>
              <a:t>π</a:t>
            </a:r>
            <a:r>
              <a:rPr lang="en-US" dirty="0" err="1"/>
              <a:t>ιση</a:t>
            </a:r>
            <a:r>
              <a:rPr lang="en-US" dirty="0"/>
              <a:t> της </a:t>
            </a:r>
            <a:r>
              <a:rPr lang="en-US" dirty="0" err="1"/>
              <a:t>Βί</a:t>
            </a:r>
            <a:r>
              <a:rPr lang="en-US" dirty="0"/>
              <a:t>α</a:t>
            </a:r>
            <a:r>
              <a:rPr lang="en-US" dirty="0" err="1"/>
              <a:t>ς</a:t>
            </a:r>
            <a:r>
              <a:rPr lang="en-US" dirty="0"/>
              <a:t> στην </a:t>
            </a:r>
            <a:r>
              <a:rPr lang="en-US" dirty="0" err="1"/>
              <a:t>Οικογένει</a:t>
            </a:r>
            <a:r>
              <a:rPr lang="en-US" dirty="0"/>
              <a:t>α (ΣΠΑΒΟ)</a:t>
            </a:r>
          </a:p>
          <a:p>
            <a:endParaRPr lang="en-US" dirty="0"/>
          </a:p>
          <a:p>
            <a:r>
              <a:rPr lang="en-US" b="1" dirty="0"/>
              <a:t>1498</a:t>
            </a:r>
            <a:r>
              <a:rPr lang="en-US" dirty="0"/>
              <a:t> - Υπ</a:t>
            </a:r>
            <a:r>
              <a:rPr lang="en-US" dirty="0" err="1"/>
              <a:t>ηρεσί</a:t>
            </a:r>
            <a:r>
              <a:rPr lang="en-US" dirty="0"/>
              <a:t>α Καταπ</a:t>
            </a:r>
            <a:r>
              <a:rPr lang="en-US" dirty="0" err="1"/>
              <a:t>ολέμησης</a:t>
            </a:r>
            <a:r>
              <a:rPr lang="en-US" dirty="0"/>
              <a:t> Να</a:t>
            </a:r>
            <a:r>
              <a:rPr lang="en-US" dirty="0" err="1"/>
              <a:t>ρκωτικών</a:t>
            </a:r>
            <a:r>
              <a:rPr lang="en-US" dirty="0"/>
              <a:t> (ΥΚΑΝ)</a:t>
            </a:r>
          </a:p>
          <a:p>
            <a:endParaRPr lang="en-US" dirty="0"/>
          </a:p>
          <a:p>
            <a:r>
              <a:rPr lang="en-US" b="1" dirty="0"/>
              <a:t>1431</a:t>
            </a:r>
            <a:r>
              <a:rPr lang="en-US" dirty="0"/>
              <a:t> - Δωρεάν </a:t>
            </a:r>
            <a:r>
              <a:rPr lang="en-US" dirty="0" err="1"/>
              <a:t>Γρ</a:t>
            </a:r>
            <a:r>
              <a:rPr lang="en-US" dirty="0"/>
              <a:t>α</a:t>
            </a:r>
            <a:r>
              <a:rPr lang="en-US" dirty="0" err="1"/>
              <a:t>μμή</a:t>
            </a:r>
            <a:r>
              <a:rPr lang="en-US" dirty="0"/>
              <a:t> </a:t>
            </a:r>
            <a:r>
              <a:rPr lang="en-US" dirty="0" err="1"/>
              <a:t>Δι</a:t>
            </a:r>
            <a:r>
              <a:rPr lang="en-US" dirty="0"/>
              <a:t>α</a:t>
            </a:r>
            <a:r>
              <a:rPr lang="en-US" dirty="0" err="1"/>
              <a:t>κο</a:t>
            </a:r>
            <a:r>
              <a:rPr lang="en-US" dirty="0"/>
              <a:t>π</a:t>
            </a:r>
            <a:r>
              <a:rPr lang="en-US" dirty="0" err="1"/>
              <a:t>ής</a:t>
            </a:r>
            <a:r>
              <a:rPr lang="en-US" dirty="0"/>
              <a:t> του Καπ</a:t>
            </a:r>
            <a:r>
              <a:rPr lang="en-US" dirty="0" err="1"/>
              <a:t>νίσμ</a:t>
            </a:r>
            <a:r>
              <a:rPr lang="en-US" dirty="0"/>
              <a:t>ατος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980BBD-A410-7241-8827-162207F8B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45" y="4414058"/>
            <a:ext cx="2286000" cy="228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F5510F-513A-B740-9926-2CD9363B4584}"/>
              </a:ext>
            </a:extLst>
          </p:cNvPr>
          <p:cNvSpPr/>
          <p:nvPr/>
        </p:nvSpPr>
        <p:spPr>
          <a:xfrm>
            <a:off x="447501" y="6330726"/>
            <a:ext cx="2361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1480</a:t>
            </a:r>
            <a:r>
              <a:rPr lang="en-US" dirty="0"/>
              <a:t> - CYBERSAFETY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6EC9AB-8B39-794B-A708-A332C4E0B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052" y="4228993"/>
            <a:ext cx="6389948" cy="262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3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6280969-F024-466D-A1DB-4F848C51D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3FDD802-E6D8-4979-A1B9-BA705AE4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DE509DD-4B76-45F0-8144-02F1D7E1A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23">
              <a:extLst>
                <a:ext uri="{FF2B5EF4-FFF2-40B4-BE49-F238E27FC236}">
                  <a16:creationId xmlns:a16="http://schemas.microsoft.com/office/drawing/2014/main" id="{FEAEFD53-0220-48B1-9EA8-3EAE151E8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5">
              <a:extLst>
                <a:ext uri="{FF2B5EF4-FFF2-40B4-BE49-F238E27FC236}">
                  <a16:creationId xmlns:a16="http://schemas.microsoft.com/office/drawing/2014/main" id="{92E7FABD-916D-4FF9-B5F3-44E53AFD3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826F9772-AEFE-4C6D-82B6-1207069B8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7">
              <a:extLst>
                <a:ext uri="{FF2B5EF4-FFF2-40B4-BE49-F238E27FC236}">
                  <a16:creationId xmlns:a16="http://schemas.microsoft.com/office/drawing/2014/main" id="{ACFBF3A9-B76A-4B4B-B6D7-CA4651F5C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BF0FAA0A-B682-4A83-BDD8-BCE0AB41C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7874A013-E5E2-4AE1-8E93-029A2B41E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4355329E-E608-4F7A-B4EF-8FEF07D75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53D9BFDF-B250-44FF-9BD7-C204EFBF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Δεσμευόμ</a:t>
            </a:r>
            <a:r>
              <a:rPr lang="en-US" dirty="0">
                <a:solidFill>
                  <a:schemeClr val="bg1"/>
                </a:solidFill>
              </a:rPr>
              <a:t>α</a:t>
            </a:r>
            <a:r>
              <a:rPr lang="en-US">
                <a:solidFill>
                  <a:schemeClr val="bg1"/>
                </a:solidFill>
              </a:rPr>
              <a:t>στε</a:t>
            </a:r>
            <a:r>
              <a:rPr lang="en-US" dirty="0">
                <a:solidFill>
                  <a:schemeClr val="bg1"/>
                </a:solidFill>
              </a:rPr>
              <a:t> όλοι ότι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754" y="2160590"/>
            <a:ext cx="3973943" cy="344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bg1"/>
                </a:solidFill>
              </a:rPr>
              <a:t>σεβόμαστε την προσωπικότητα, την ελευθερία και την αξιοπρέπεια των άλλων.</a:t>
            </a: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bg1"/>
                </a:solidFill>
              </a:rPr>
              <a:t>δε συμπεριφερόμαστε ρατσιστικά ή με βία σε κανένα.</a:t>
            </a: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bg1"/>
                </a:solidFill>
              </a:rPr>
              <a:t>ενημερώνουμε άτομα που μπορεί να συμπεριφέρονται ρατσιστικά ή βίαια ότι μπορεί με τον τρόπο αυτό να πληγώνουν άλλα παιδιά.</a:t>
            </a: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bg1"/>
                </a:solidFill>
              </a:rPr>
              <a:t>αν είμαστε  θεατές σε ρατσιστικά, εκφοβιστικά ή βιαία περιστατικά το αναφέρουμε αμέσως.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r="7952" b="2"/>
          <a:stretch/>
        </p:blipFill>
        <p:spPr>
          <a:xfrm>
            <a:off x="6096001" y="1185316"/>
            <a:ext cx="5143500" cy="4474852"/>
          </a:xfrm>
          <a:prstGeom prst="rect">
            <a:avLst/>
          </a:prstGeom>
          <a:noFill/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22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6280969-F024-466D-A1DB-4F848C51D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3FDD802-E6D8-4979-A1B9-BA705AE4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DE509DD-4B76-45F0-8144-02F1D7E1A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23">
              <a:extLst>
                <a:ext uri="{FF2B5EF4-FFF2-40B4-BE49-F238E27FC236}">
                  <a16:creationId xmlns:a16="http://schemas.microsoft.com/office/drawing/2014/main" id="{FEAEFD53-0220-48B1-9EA8-3EAE151E8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5">
              <a:extLst>
                <a:ext uri="{FF2B5EF4-FFF2-40B4-BE49-F238E27FC236}">
                  <a16:creationId xmlns:a16="http://schemas.microsoft.com/office/drawing/2014/main" id="{92E7FABD-916D-4FF9-B5F3-44E53AFD3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826F9772-AEFE-4C6D-82B6-1207069B8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7">
              <a:extLst>
                <a:ext uri="{FF2B5EF4-FFF2-40B4-BE49-F238E27FC236}">
                  <a16:creationId xmlns:a16="http://schemas.microsoft.com/office/drawing/2014/main" id="{ACFBF3A9-B76A-4B4B-B6D7-CA4651F5C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BF0FAA0A-B682-4A83-BDD8-BCE0AB41C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7874A013-E5E2-4AE1-8E93-029A2B41E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4355329E-E608-4F7A-B4EF-8FEF07D75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53D9BFDF-B250-44FF-9BD7-C204EFBF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Δεσμευόμ</a:t>
            </a:r>
            <a:r>
              <a:rPr lang="en-US" dirty="0">
                <a:solidFill>
                  <a:schemeClr val="bg1"/>
                </a:solidFill>
              </a:rPr>
              <a:t>α</a:t>
            </a:r>
            <a:r>
              <a:rPr lang="en-US">
                <a:solidFill>
                  <a:schemeClr val="bg1"/>
                </a:solidFill>
              </a:rPr>
              <a:t>στε</a:t>
            </a:r>
            <a:r>
              <a:rPr lang="en-US" dirty="0">
                <a:solidFill>
                  <a:schemeClr val="bg1"/>
                </a:solidFill>
              </a:rPr>
              <a:t> όλοι ότι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754" y="2160590"/>
            <a:ext cx="3973943" cy="344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b="1" dirty="0">
                <a:solidFill>
                  <a:schemeClr val="bg1"/>
                </a:solidFill>
              </a:rPr>
              <a:t>δεν θα </a:t>
            </a:r>
            <a:r>
              <a:rPr lang="en-US" sz="1700" b="1" dirty="0" err="1">
                <a:solidFill>
                  <a:schemeClr val="bg1"/>
                </a:solidFill>
              </a:rPr>
              <a:t>εκφο</a:t>
            </a:r>
            <a:r>
              <a:rPr lang="en-US" sz="1700" b="1" dirty="0">
                <a:solidFill>
                  <a:schemeClr val="bg1"/>
                </a:solidFill>
              </a:rPr>
              <a:t>β</a:t>
            </a:r>
            <a:r>
              <a:rPr lang="en-US" sz="1700" b="1" dirty="0" err="1">
                <a:solidFill>
                  <a:schemeClr val="bg1"/>
                </a:solidFill>
              </a:rPr>
              <a:t>ίζουμε</a:t>
            </a:r>
            <a:r>
              <a:rPr lang="en-US" sz="1700" b="1" dirty="0">
                <a:solidFill>
                  <a:schemeClr val="bg1"/>
                </a:solidFill>
              </a:rPr>
              <a:t> τους άλλους.</a:t>
            </a:r>
          </a:p>
          <a:p>
            <a:r>
              <a:rPr lang="en-US" sz="1700" b="1" dirty="0">
                <a:solidFill>
                  <a:schemeClr val="bg1"/>
                </a:solidFill>
              </a:rPr>
              <a:t>θα π</a:t>
            </a:r>
            <a:r>
              <a:rPr lang="en-US" sz="1700" b="1" dirty="0" err="1">
                <a:solidFill>
                  <a:schemeClr val="bg1"/>
                </a:solidFill>
              </a:rPr>
              <a:t>ροσ</a:t>
            </a:r>
            <a:r>
              <a:rPr lang="en-US" sz="1700" b="1" dirty="0">
                <a:solidFill>
                  <a:schemeClr val="bg1"/>
                </a:solidFill>
              </a:rPr>
              <a:t>πα</a:t>
            </a:r>
            <a:r>
              <a:rPr lang="en-US" sz="1700" b="1" dirty="0" err="1">
                <a:solidFill>
                  <a:schemeClr val="bg1"/>
                </a:solidFill>
              </a:rPr>
              <a:t>θήσουμε</a:t>
            </a:r>
            <a:r>
              <a:rPr lang="en-US" sz="1700" b="1" dirty="0">
                <a:solidFill>
                  <a:schemeClr val="bg1"/>
                </a:solidFill>
              </a:rPr>
              <a:t> να β</a:t>
            </a:r>
            <a:r>
              <a:rPr lang="en-US" sz="1700" b="1" dirty="0" err="1">
                <a:solidFill>
                  <a:schemeClr val="bg1"/>
                </a:solidFill>
              </a:rPr>
              <a:t>οηθήσουμε</a:t>
            </a:r>
            <a:r>
              <a:rPr lang="en-US" sz="1700" b="1" dirty="0">
                <a:solidFill>
                  <a:schemeClr val="bg1"/>
                </a:solidFill>
              </a:rPr>
              <a:t> τους μα</a:t>
            </a:r>
            <a:r>
              <a:rPr lang="en-US" sz="1700" b="1" dirty="0" err="1">
                <a:solidFill>
                  <a:schemeClr val="bg1"/>
                </a:solidFill>
              </a:rPr>
              <a:t>θητές</a:t>
            </a:r>
            <a:r>
              <a:rPr lang="en-US" sz="1700" b="1" dirty="0">
                <a:solidFill>
                  <a:schemeClr val="bg1"/>
                </a:solidFill>
              </a:rPr>
              <a:t> που </a:t>
            </a:r>
            <a:r>
              <a:rPr lang="en-US" sz="1700" b="1" dirty="0" err="1">
                <a:solidFill>
                  <a:schemeClr val="bg1"/>
                </a:solidFill>
              </a:rPr>
              <a:t>υφίστ</a:t>
            </a:r>
            <a:r>
              <a:rPr lang="en-US" sz="1700" b="1" dirty="0">
                <a:solidFill>
                  <a:schemeClr val="bg1"/>
                </a:solidFill>
              </a:rPr>
              <a:t>α</a:t>
            </a:r>
            <a:r>
              <a:rPr lang="en-US" sz="1700" b="1" dirty="0" err="1">
                <a:solidFill>
                  <a:schemeClr val="bg1"/>
                </a:solidFill>
              </a:rPr>
              <a:t>ντ</a:t>
            </a:r>
            <a:r>
              <a:rPr lang="en-US" sz="1700" b="1" dirty="0">
                <a:solidFill>
                  <a:schemeClr val="bg1"/>
                </a:solidFill>
              </a:rPr>
              <a:t>αι </a:t>
            </a:r>
            <a:r>
              <a:rPr lang="en-US" sz="1700" b="1" dirty="0" err="1">
                <a:solidFill>
                  <a:schemeClr val="bg1"/>
                </a:solidFill>
              </a:rPr>
              <a:t>εκφο</a:t>
            </a:r>
            <a:r>
              <a:rPr lang="en-US" sz="1700" b="1" dirty="0">
                <a:solidFill>
                  <a:schemeClr val="bg1"/>
                </a:solidFill>
              </a:rPr>
              <a:t>β</a:t>
            </a:r>
            <a:r>
              <a:rPr lang="en-US" sz="1700" b="1" dirty="0" err="1">
                <a:solidFill>
                  <a:schemeClr val="bg1"/>
                </a:solidFill>
              </a:rPr>
              <a:t>ισμό</a:t>
            </a:r>
            <a:r>
              <a:rPr lang="en-US" sz="1700" b="1" dirty="0">
                <a:solidFill>
                  <a:schemeClr val="bg1"/>
                </a:solidFill>
              </a:rPr>
              <a:t>.</a:t>
            </a:r>
          </a:p>
          <a:p>
            <a:r>
              <a:rPr lang="en-US" sz="1700" b="1" dirty="0">
                <a:solidFill>
                  <a:schemeClr val="bg1"/>
                </a:solidFill>
              </a:rPr>
              <a:t>Θα π</a:t>
            </a:r>
            <a:r>
              <a:rPr lang="en-US" sz="1700" b="1" dirty="0" err="1">
                <a:solidFill>
                  <a:schemeClr val="bg1"/>
                </a:solidFill>
              </a:rPr>
              <a:t>ροσ</a:t>
            </a:r>
            <a:r>
              <a:rPr lang="en-US" sz="1700" b="1" dirty="0">
                <a:solidFill>
                  <a:schemeClr val="bg1"/>
                </a:solidFill>
              </a:rPr>
              <a:t>πα</a:t>
            </a:r>
            <a:r>
              <a:rPr lang="en-US" sz="1700" b="1" dirty="0" err="1">
                <a:solidFill>
                  <a:schemeClr val="bg1"/>
                </a:solidFill>
              </a:rPr>
              <a:t>θήσουμε</a:t>
            </a:r>
            <a:r>
              <a:rPr lang="en-US" sz="1700" b="1" dirty="0">
                <a:solidFill>
                  <a:schemeClr val="bg1"/>
                </a:solidFill>
              </a:rPr>
              <a:t> να </a:t>
            </a:r>
            <a:r>
              <a:rPr lang="en-US" sz="1700" b="1" dirty="0" err="1">
                <a:solidFill>
                  <a:schemeClr val="bg1"/>
                </a:solidFill>
              </a:rPr>
              <a:t>συμ</a:t>
            </a:r>
            <a:r>
              <a:rPr lang="en-US" sz="1700" b="1" dirty="0">
                <a:solidFill>
                  <a:schemeClr val="bg1"/>
                </a:solidFill>
              </a:rPr>
              <a:t>π</a:t>
            </a:r>
            <a:r>
              <a:rPr lang="en-US" sz="1700" b="1" dirty="0" err="1">
                <a:solidFill>
                  <a:schemeClr val="bg1"/>
                </a:solidFill>
              </a:rPr>
              <a:t>εριλά</a:t>
            </a:r>
            <a:r>
              <a:rPr lang="en-US" sz="1700" b="1" dirty="0">
                <a:solidFill>
                  <a:schemeClr val="bg1"/>
                </a:solidFill>
              </a:rPr>
              <a:t>β</a:t>
            </a:r>
            <a:r>
              <a:rPr lang="en-US" sz="1700" b="1" dirty="0" err="1">
                <a:solidFill>
                  <a:schemeClr val="bg1"/>
                </a:solidFill>
              </a:rPr>
              <a:t>ουμε</a:t>
            </a:r>
            <a:r>
              <a:rPr lang="en-US" sz="1700" b="1" dirty="0">
                <a:solidFill>
                  <a:schemeClr val="bg1"/>
                </a:solidFill>
              </a:rPr>
              <a:t> </a:t>
            </a:r>
            <a:r>
              <a:rPr lang="el-GR" sz="1700" b="1" dirty="0">
                <a:solidFill>
                  <a:schemeClr val="bg1"/>
                </a:solidFill>
              </a:rPr>
              <a:t>στην ομάδα μας </a:t>
            </a:r>
            <a:r>
              <a:rPr lang="en-US" sz="1700" b="1" dirty="0">
                <a:solidFill>
                  <a:schemeClr val="bg1"/>
                </a:solidFill>
              </a:rPr>
              <a:t>μα</a:t>
            </a:r>
            <a:r>
              <a:rPr lang="en-US" sz="1700" b="1" dirty="0" err="1">
                <a:solidFill>
                  <a:schemeClr val="bg1"/>
                </a:solidFill>
              </a:rPr>
              <a:t>θητές</a:t>
            </a:r>
            <a:r>
              <a:rPr lang="en-US" sz="1700" b="1" dirty="0">
                <a:solidFill>
                  <a:schemeClr val="bg1"/>
                </a:solidFill>
              </a:rPr>
              <a:t> που μένουν εκτός.</a:t>
            </a:r>
          </a:p>
          <a:p>
            <a:r>
              <a:rPr lang="en-US" sz="1700" b="1" dirty="0">
                <a:solidFill>
                  <a:schemeClr val="bg1"/>
                </a:solidFill>
              </a:rPr>
              <a:t>εάν γνωρίζουμε ότι </a:t>
            </a:r>
            <a:r>
              <a:rPr lang="en-US" sz="1700" b="1" dirty="0" err="1">
                <a:solidFill>
                  <a:schemeClr val="bg1"/>
                </a:solidFill>
              </a:rPr>
              <a:t>κά</a:t>
            </a:r>
            <a:r>
              <a:rPr lang="en-US" sz="1700" b="1" dirty="0">
                <a:solidFill>
                  <a:schemeClr val="bg1"/>
                </a:solidFill>
              </a:rPr>
              <a:t>π</a:t>
            </a:r>
            <a:r>
              <a:rPr lang="en-US" sz="1700" b="1" dirty="0" err="1">
                <a:solidFill>
                  <a:schemeClr val="bg1"/>
                </a:solidFill>
              </a:rPr>
              <a:t>οιος</a:t>
            </a:r>
            <a:r>
              <a:rPr lang="en-US" sz="1700" b="1" dirty="0">
                <a:solidFill>
                  <a:schemeClr val="bg1"/>
                </a:solidFill>
              </a:rPr>
              <a:t> </a:t>
            </a:r>
            <a:r>
              <a:rPr lang="en-US" sz="1700" b="1" dirty="0" err="1">
                <a:solidFill>
                  <a:schemeClr val="bg1"/>
                </a:solidFill>
              </a:rPr>
              <a:t>δέχετ</a:t>
            </a:r>
            <a:r>
              <a:rPr lang="en-US" sz="1700" b="1" dirty="0">
                <a:solidFill>
                  <a:schemeClr val="bg1"/>
                </a:solidFill>
              </a:rPr>
              <a:t>αι </a:t>
            </a:r>
            <a:r>
              <a:rPr lang="en-US" sz="1700" b="1" dirty="0" err="1">
                <a:solidFill>
                  <a:schemeClr val="bg1"/>
                </a:solidFill>
              </a:rPr>
              <a:t>εκφο</a:t>
            </a:r>
            <a:r>
              <a:rPr lang="en-US" sz="1700" b="1" dirty="0">
                <a:solidFill>
                  <a:schemeClr val="bg1"/>
                </a:solidFill>
              </a:rPr>
              <a:t>β</a:t>
            </a:r>
            <a:r>
              <a:rPr lang="en-US" sz="1700" b="1" dirty="0" err="1">
                <a:solidFill>
                  <a:schemeClr val="bg1"/>
                </a:solidFill>
              </a:rPr>
              <a:t>ισμό</a:t>
            </a:r>
            <a:r>
              <a:rPr lang="en-US" sz="1700" b="1" dirty="0">
                <a:solidFill>
                  <a:schemeClr val="bg1"/>
                </a:solidFill>
              </a:rPr>
              <a:t>, θα το π</a:t>
            </a:r>
            <a:r>
              <a:rPr lang="en-US" sz="1700" b="1" dirty="0" err="1">
                <a:solidFill>
                  <a:schemeClr val="bg1"/>
                </a:solidFill>
              </a:rPr>
              <a:t>ούμε</a:t>
            </a:r>
            <a:r>
              <a:rPr lang="en-US" sz="1700" b="1" dirty="0">
                <a:solidFill>
                  <a:schemeClr val="bg1"/>
                </a:solidFill>
              </a:rPr>
              <a:t> σε </a:t>
            </a:r>
            <a:r>
              <a:rPr lang="en-US" sz="1700" b="1" dirty="0" err="1">
                <a:solidFill>
                  <a:schemeClr val="bg1"/>
                </a:solidFill>
              </a:rPr>
              <a:t>έν</a:t>
            </a:r>
            <a:r>
              <a:rPr lang="en-US" sz="1700" b="1" dirty="0">
                <a:solidFill>
                  <a:schemeClr val="bg1"/>
                </a:solidFill>
              </a:rPr>
              <a:t>αν εκπα</a:t>
            </a:r>
            <a:r>
              <a:rPr lang="en-US" sz="1700" b="1" dirty="0" err="1">
                <a:solidFill>
                  <a:schemeClr val="bg1"/>
                </a:solidFill>
              </a:rPr>
              <a:t>ιδευτικό</a:t>
            </a:r>
            <a:r>
              <a:rPr lang="en-US" sz="1700" b="1" dirty="0">
                <a:solidFill>
                  <a:schemeClr val="bg1"/>
                </a:solidFill>
              </a:rPr>
              <a:t> στο σχολείο και σε </a:t>
            </a:r>
            <a:r>
              <a:rPr lang="en-US" sz="1700" b="1" dirty="0" err="1">
                <a:solidFill>
                  <a:schemeClr val="bg1"/>
                </a:solidFill>
              </a:rPr>
              <a:t>έν</a:t>
            </a:r>
            <a:r>
              <a:rPr lang="en-US" sz="1700" b="1" dirty="0">
                <a:solidFill>
                  <a:schemeClr val="bg1"/>
                </a:solidFill>
              </a:rPr>
              <a:t>αν </a:t>
            </a:r>
            <a:r>
              <a:rPr lang="en-US" sz="1700" b="1" dirty="0" err="1">
                <a:solidFill>
                  <a:schemeClr val="bg1"/>
                </a:solidFill>
              </a:rPr>
              <a:t>ενήλικ</a:t>
            </a:r>
            <a:r>
              <a:rPr lang="en-US" sz="1700" b="1" dirty="0">
                <a:solidFill>
                  <a:schemeClr val="bg1"/>
                </a:solidFill>
              </a:rPr>
              <a:t>α στο σπ</a:t>
            </a:r>
            <a:r>
              <a:rPr lang="en-US" sz="1700" b="1" dirty="0" err="1">
                <a:solidFill>
                  <a:schemeClr val="bg1"/>
                </a:solidFill>
              </a:rPr>
              <a:t>ίτι</a:t>
            </a:r>
            <a:r>
              <a:rPr lang="en-US" sz="17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15450-F68F-6F4D-8D40-B3323E149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493930"/>
            <a:ext cx="5143500" cy="3857625"/>
          </a:xfrm>
          <a:prstGeom prst="rect">
            <a:avLst/>
          </a:prstGeom>
        </p:spPr>
      </p:pic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414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utcom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86" y="2177935"/>
            <a:ext cx="4300450" cy="3225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471" y="657705"/>
            <a:ext cx="8108478" cy="2561766"/>
          </a:xfrm>
        </p:spPr>
        <p:txBody>
          <a:bodyPr>
            <a:noAutofit/>
          </a:bodyPr>
          <a:lstStyle/>
          <a:p>
            <a:r>
              <a:rPr lang="el-GR" sz="4000" b="1" dirty="0">
                <a:solidFill>
                  <a:srgbClr val="FF0000"/>
                </a:solidFill>
              </a:rPr>
              <a:t>Όσα παιδιά συμπεριφέρονται ρατσιστικά ή </a:t>
            </a:r>
            <a:r>
              <a:rPr lang="en-GB" sz="4000" b="1" dirty="0" err="1">
                <a:solidFill>
                  <a:srgbClr val="FF0000"/>
                </a:solidFill>
              </a:rPr>
              <a:t>έ</a:t>
            </a:r>
            <a:r>
              <a:rPr lang="el-GR" sz="4000" b="1" dirty="0">
                <a:solidFill>
                  <a:srgbClr val="FF0000"/>
                </a:solidFill>
              </a:rPr>
              <a:t>χουν εκφοβιστική συμπεριφορά</a:t>
            </a:r>
            <a:br>
              <a:rPr lang="el-GR" sz="4000" b="1" dirty="0">
                <a:solidFill>
                  <a:srgbClr val="FF0000"/>
                </a:solidFill>
              </a:rPr>
            </a:br>
            <a:r>
              <a:rPr lang="el-GR" sz="4000" b="1" dirty="0">
                <a:solidFill>
                  <a:srgbClr val="FF0000"/>
                </a:solidFill>
              </a:rPr>
              <a:t>θα </a:t>
            </a:r>
            <a:r>
              <a:rPr lang="el-GR" sz="4000" b="1">
                <a:solidFill>
                  <a:srgbClr val="FF0000"/>
                </a:solidFill>
              </a:rPr>
              <a:t>έχουν </a:t>
            </a:r>
            <a:r>
              <a:rPr lang="el-GR" sz="4000" b="1">
                <a:solidFill>
                  <a:srgbClr val="008000"/>
                </a:solidFill>
              </a:rPr>
              <a:t>κυρώσεις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58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afar">
            <a:hlinkClick r:id="" action="ppaction://media"/>
            <a:extLst>
              <a:ext uri="{FF2B5EF4-FFF2-40B4-BE49-F238E27FC236}">
                <a16:creationId xmlns:a16="http://schemas.microsoft.com/office/drawing/2014/main" id="{B08511ED-3124-4564-B7A2-4DEAF58227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3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BCAEEEBD-779B-4609-A737-4BEFD6474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9F865128-9162-4A93-BA38-3EDA100D0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Straight Connector 1065">
              <a:extLst>
                <a:ext uri="{FF2B5EF4-FFF2-40B4-BE49-F238E27FC236}">
                  <a16:creationId xmlns:a16="http://schemas.microsoft.com/office/drawing/2014/main" id="{97FAD7EB-2975-48FE-9C11-06D44B0DB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7" name="Rectangle 23">
              <a:extLst>
                <a:ext uri="{FF2B5EF4-FFF2-40B4-BE49-F238E27FC236}">
                  <a16:creationId xmlns:a16="http://schemas.microsoft.com/office/drawing/2014/main" id="{8F958341-3D13-40CF-B851-BBFE57BD4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68" name="Rectangle 25">
              <a:extLst>
                <a:ext uri="{FF2B5EF4-FFF2-40B4-BE49-F238E27FC236}">
                  <a16:creationId xmlns:a16="http://schemas.microsoft.com/office/drawing/2014/main" id="{E52E91BF-6028-4758-83D2-479E08BC6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69" name="Isosceles Triangle 1068">
              <a:extLst>
                <a:ext uri="{FF2B5EF4-FFF2-40B4-BE49-F238E27FC236}">
                  <a16:creationId xmlns:a16="http://schemas.microsoft.com/office/drawing/2014/main" id="{BB6FFE21-EADD-48B3-B3A3-7D6CEBD0A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70" name="Rectangle 27">
              <a:extLst>
                <a:ext uri="{FF2B5EF4-FFF2-40B4-BE49-F238E27FC236}">
                  <a16:creationId xmlns:a16="http://schemas.microsoft.com/office/drawing/2014/main" id="{1DC66C91-0E5F-44BB-A970-EBE30BD37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71" name="Rectangle 28">
              <a:extLst>
                <a:ext uri="{FF2B5EF4-FFF2-40B4-BE49-F238E27FC236}">
                  <a16:creationId xmlns:a16="http://schemas.microsoft.com/office/drawing/2014/main" id="{B94AAD67-2A87-45F4-89D1-050773C99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72" name="Rectangle 29">
              <a:extLst>
                <a:ext uri="{FF2B5EF4-FFF2-40B4-BE49-F238E27FC236}">
                  <a16:creationId xmlns:a16="http://schemas.microsoft.com/office/drawing/2014/main" id="{7051A6E4-D760-437F-8BB3-F99D4A20F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73" name="Isosceles Triangle 1072">
              <a:extLst>
                <a:ext uri="{FF2B5EF4-FFF2-40B4-BE49-F238E27FC236}">
                  <a16:creationId xmlns:a16="http://schemas.microsoft.com/office/drawing/2014/main" id="{2A6C2BC1-D612-48ED-923C-0F0024DB0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74" name="Isosceles Triangle 1073">
              <a:extLst>
                <a:ext uri="{FF2B5EF4-FFF2-40B4-BE49-F238E27FC236}">
                  <a16:creationId xmlns:a16="http://schemas.microsoft.com/office/drawing/2014/main" id="{3EC7FFC4-633F-4F2A-AB36-3D953B16B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8DE835-88C4-6E4C-8BF2-6DF6803A5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9" b="3"/>
          <a:stretch/>
        </p:blipFill>
        <p:spPr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9F2B45-9237-40C6-9B2C-ECF6F88D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Ερωτήσει</a:t>
            </a:r>
            <a:r>
              <a:rPr lang="en-US"/>
              <a:t>ς</a:t>
            </a:r>
            <a:r>
              <a:rPr lang="en-US" dirty="0"/>
              <a:t> για συζήτηση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DA8794E-F3E0-FB4A-80C3-E5333EA3E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2" r="1" b="1"/>
          <a:stretch/>
        </p:blipFill>
        <p:spPr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1076" name="Straight Connector 1075">
            <a:extLst>
              <a:ext uri="{FF2B5EF4-FFF2-40B4-BE49-F238E27FC236}">
                <a16:creationId xmlns:a16="http://schemas.microsoft.com/office/drawing/2014/main" id="{36CB27DD-D98C-4A82-9A5E-42282782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8" name="Isosceles Triangle 30">
            <a:extLst>
              <a:ext uri="{FF2B5EF4-FFF2-40B4-BE49-F238E27FC236}">
                <a16:creationId xmlns:a16="http://schemas.microsoft.com/office/drawing/2014/main" id="{A912E26A-2737-4A42-92C0-4ED8933C8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A6269-A55A-4A4F-B36B-4ECC1461B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9224" y="2244436"/>
            <a:ext cx="5766171" cy="3796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Ποιο κοινωνικό π</a:t>
            </a:r>
            <a:r>
              <a:rPr lang="en-US" sz="2000" b="1" dirty="0" err="1"/>
              <a:t>ρό</a:t>
            </a:r>
            <a:r>
              <a:rPr lang="en-US" sz="2000" b="1" dirty="0"/>
              <a:t>β</a:t>
            </a:r>
            <a:r>
              <a:rPr lang="en-US" sz="2000" b="1" dirty="0" err="1"/>
              <a:t>λημ</a:t>
            </a:r>
            <a:r>
              <a:rPr lang="en-US" sz="2000" b="1" dirty="0"/>
              <a:t>α θίγει η τα</a:t>
            </a:r>
            <a:r>
              <a:rPr lang="en-US" sz="2000" b="1" dirty="0" err="1"/>
              <a:t>ινί</a:t>
            </a:r>
            <a:r>
              <a:rPr lang="en-US" sz="2000" b="1" dirty="0"/>
              <a:t>α;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Πού </a:t>
            </a:r>
            <a:r>
              <a:rPr lang="en-US" sz="2000" b="1" dirty="0" err="1"/>
              <a:t>κάθετ</a:t>
            </a:r>
            <a:r>
              <a:rPr lang="en-US" sz="2000" b="1" dirty="0"/>
              <a:t>αι το κορίτσι, π</a:t>
            </a:r>
            <a:r>
              <a:rPr lang="en-US" sz="2000" b="1" dirty="0" err="1"/>
              <a:t>ού</a:t>
            </a:r>
            <a:r>
              <a:rPr lang="en-US" sz="2000" b="1" dirty="0"/>
              <a:t> </a:t>
            </a:r>
            <a:r>
              <a:rPr lang="en-US" sz="2000" b="1" dirty="0" err="1"/>
              <a:t>κάθοντ</a:t>
            </a:r>
            <a:r>
              <a:rPr lang="en-US" sz="2000" b="1" dirty="0"/>
              <a:t>αι οι γονείς;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Για</a:t>
            </a:r>
            <a:r>
              <a:rPr lang="en-US" sz="2000" b="1" dirty="0" err="1"/>
              <a:t>τί</a:t>
            </a:r>
            <a:r>
              <a:rPr lang="en-US" sz="2000" b="1" dirty="0"/>
              <a:t> </a:t>
            </a:r>
            <a:r>
              <a:rPr lang="en-US" sz="2000" b="1" dirty="0" err="1"/>
              <a:t>συμ</a:t>
            </a:r>
            <a:r>
              <a:rPr lang="en-US" sz="2000" b="1" dirty="0"/>
              <a:t>π</a:t>
            </a:r>
            <a:r>
              <a:rPr lang="en-US" sz="2000" b="1" dirty="0" err="1"/>
              <a:t>εριφέροντ</a:t>
            </a:r>
            <a:r>
              <a:rPr lang="en-US" sz="2000" b="1" dirty="0"/>
              <a:t>αι έτσι οι γονείς;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Πώς νομίζετε ότι ένιωσε ο </a:t>
            </a:r>
            <a:r>
              <a:rPr lang="en-US" sz="2000" b="1" dirty="0" err="1"/>
              <a:t>Τζ</a:t>
            </a:r>
            <a:r>
              <a:rPr lang="en-US" sz="2000" b="1" dirty="0"/>
              <a:t>α</a:t>
            </a:r>
            <a:r>
              <a:rPr lang="en-US" sz="2000" b="1" dirty="0" err="1"/>
              <a:t>φάρ</a:t>
            </a:r>
            <a:r>
              <a:rPr lang="en-US" sz="2000" b="1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03830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7E914D-C73B-6B4A-A617-5BF43388A6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2" t="9091" r="31630" b="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FBEEDE-E65B-CD44-A3AF-2B4BA95FD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146" y="2376315"/>
            <a:ext cx="4436658" cy="261019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tx1"/>
                </a:solidFill>
              </a:rPr>
              <a:t>Το σχολείο μας είναι καθημερινά τόπος συνάντησης για 600 μαθητές και καθηγητές. </a:t>
            </a:r>
            <a:br>
              <a:rPr lang="el-GR" sz="2400" dirty="0">
                <a:solidFill>
                  <a:schemeClr val="tx1"/>
                </a:solidFill>
              </a:rPr>
            </a:br>
            <a:r>
              <a:rPr lang="el-GR" sz="2400" dirty="0">
                <a:solidFill>
                  <a:schemeClr val="tx1"/>
                </a:solidFill>
              </a:rPr>
              <a:t>Είναι σημαντικό να </a:t>
            </a:r>
            <a:r>
              <a:rPr lang="el-GR" sz="2400" dirty="0"/>
              <a:t>συνυπάρχουμε αρμονικά </a:t>
            </a:r>
            <a:r>
              <a:rPr lang="el-GR" sz="2400" dirty="0">
                <a:solidFill>
                  <a:schemeClr val="tx1"/>
                </a:solidFill>
              </a:rPr>
              <a:t>και να νιώθουμε όλοι </a:t>
            </a:r>
            <a:r>
              <a:rPr lang="el-GR" sz="2400" dirty="0">
                <a:solidFill>
                  <a:schemeClr val="accent2">
                    <a:lumMod val="75000"/>
                  </a:schemeClr>
                </a:solidFill>
              </a:rPr>
              <a:t>ΑΣΦΑΛΕΙΣ</a:t>
            </a:r>
            <a:r>
              <a:rPr lang="el-GR" sz="24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1516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mpionnewsn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r="18657" b="2"/>
          <a:stretch/>
        </p:blipFill>
        <p:spPr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800"/>
              <a:t>ΕΦΑΡΜΟΓΗ ΑΝΤΙΡΑΤΣΙΣΤΙΚΗΣ ΠΟΛΙΤΙΚΗΣ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AD6665-361F-C742-AAE5-EA19C87DC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41" r="6353" b="-1"/>
          <a:stretch/>
        </p:blipFill>
        <p:spPr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36CB27DD-D98C-4A82-9A5E-42282782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30">
            <a:extLst>
              <a:ext uri="{FF2B5EF4-FFF2-40B4-BE49-F238E27FC236}">
                <a16:creationId xmlns:a16="http://schemas.microsoft.com/office/drawing/2014/main" id="{A912E26A-2737-4A42-92C0-4ED8933C8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l-GR" b="1" dirty="0"/>
              <a:t>Το σχολείο μας προωθεί την ΑΠΟΔΟΧΗ και τον ΣΕΒΑΣΜΟ της διαφορετικότητας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/>
              <a:t>Στο σχολείο μας ΔΕ γίνονται ανεκτές ΡΑΤΣΙΣΤΙΚΕΣ ΣΥΜΠΕΡΙΦΟΡΕΣ, ΕΚΦΟΒΙΣΤΙΚΕΣ Ή ΒΙΑΙΕΣ ΣΥΜΠΕΡΙΦΟΡΕΣ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/>
              <a:t>Το σχολείο μας θα εφαρμόζει επίσημα την Αντιρατσιστική Πολιτική του Υπουργείου Παιδείας</a:t>
            </a:r>
            <a:r>
              <a:rPr lang="en-GB" b="1" dirty="0"/>
              <a:t> </a:t>
            </a:r>
            <a:endParaRPr lang="el-GR" b="1" dirty="0"/>
          </a:p>
          <a:p>
            <a:pPr marL="0" indent="0">
              <a:buNone/>
            </a:pPr>
            <a:r>
              <a:rPr lang="el-GR" b="1" dirty="0"/>
              <a:t>και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b="1" u="sng" dirty="0"/>
              <a:t>μηδενική ανοχή </a:t>
            </a:r>
            <a:r>
              <a:rPr lang="el-GR" b="1" dirty="0"/>
              <a:t>στο σχολικό εκφοβισμό</a:t>
            </a:r>
          </a:p>
          <a:p>
            <a:pPr marL="0" indent="0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4969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4CBA4B-ABF9-2740-91E3-A007C2C3D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0"/>
            <a:ext cx="3260651" cy="228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468A07-E824-E447-9E84-FECA7089A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599" y="4154349"/>
            <a:ext cx="3696393" cy="25628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5F0948-B0FB-8D47-9A81-26170FD21C4C}"/>
              </a:ext>
            </a:extLst>
          </p:cNvPr>
          <p:cNvSpPr/>
          <p:nvPr/>
        </p:nvSpPr>
        <p:spPr>
          <a:xfrm>
            <a:off x="2981739" y="1128607"/>
            <a:ext cx="6096000" cy="18419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/>
              <a:t>Έχουν τη μορφή</a:t>
            </a:r>
            <a:endParaRPr lang="el-GR" b="1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ΣΩΜΑΤΙΚΗΣ ΒΙΑΣ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ΚΟΙΝΩΝΙΚΗΣ ΒΙΑΣ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ΛΕΚΤΙΚΗΣ ΒΙΑΣ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45A7E3-39C8-3F44-993C-D8C74E228162}"/>
              </a:ext>
            </a:extLst>
          </p:cNvPr>
          <p:cNvSpPr/>
          <p:nvPr/>
        </p:nvSpPr>
        <p:spPr>
          <a:xfrm>
            <a:off x="2981739" y="3210956"/>
            <a:ext cx="6096000" cy="33654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/>
              <a:t>Οι ρατσιστικές συμπεριφορές </a:t>
            </a:r>
            <a:r>
              <a:rPr lang="el-GR" b="1" dirty="0" err="1"/>
              <a:t>στοχοποιούν</a:t>
            </a:r>
            <a:r>
              <a:rPr lang="el-GR" b="1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el-GR" b="1" dirty="0"/>
              <a:t>	άτομα ή ομάδες  στη βάση: </a:t>
            </a:r>
            <a:endParaRPr lang="en-US" b="1" dirty="0"/>
          </a:p>
          <a:p>
            <a:pPr lvl="2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b="1" dirty="0"/>
              <a:t>της καταγωγής </a:t>
            </a:r>
            <a:endParaRPr lang="en-US" b="1" dirty="0"/>
          </a:p>
          <a:p>
            <a:pPr lvl="2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b="1" dirty="0"/>
              <a:t>του φύλου</a:t>
            </a:r>
            <a:endParaRPr lang="en-US" b="1" dirty="0"/>
          </a:p>
          <a:p>
            <a:pPr lvl="2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b="1" dirty="0"/>
              <a:t>της θρησκείας</a:t>
            </a:r>
            <a:r>
              <a:rPr lang="en-US" b="1" dirty="0"/>
              <a:t> </a:t>
            </a:r>
          </a:p>
          <a:p>
            <a:pPr lvl="2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b="1" dirty="0"/>
              <a:t>της σεξουαλικής προτίμησης</a:t>
            </a:r>
            <a:endParaRPr lang="en-US" b="1" dirty="0"/>
          </a:p>
          <a:p>
            <a:pPr lvl="2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b="1" dirty="0"/>
              <a:t>της σωματικής αναπηρίας </a:t>
            </a:r>
            <a:endParaRPr lang="en-US" b="1" dirty="0"/>
          </a:p>
          <a:p>
            <a:pPr lvl="2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b="1" dirty="0"/>
              <a:t>ή άλλων μορφών διαφορετικότητας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B5FCB7-0693-CF42-92C3-D0CD84C55CDD}"/>
              </a:ext>
            </a:extLst>
          </p:cNvPr>
          <p:cNvSpPr txBox="1">
            <a:spLocks/>
          </p:cNvSpPr>
          <p:nvPr/>
        </p:nvSpPr>
        <p:spPr>
          <a:xfrm>
            <a:off x="481071" y="227772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/>
              <a:t>Μορφές Ρατσιστικής συμπεριφοράς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60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 Βίντεο για τον Ρατσισμό με θέμα «Οι πρόκες μπορεί να φύγουν, οι πληγές όμως θα μείνουν για πάντα»..mp4">
            <a:hlinkClick r:id="" action="ppaction://media"/>
            <a:extLst>
              <a:ext uri="{FF2B5EF4-FFF2-40B4-BE49-F238E27FC236}">
                <a16:creationId xmlns:a16="http://schemas.microsoft.com/office/drawing/2014/main" id="{93FE03BF-9620-2947-AB59-466427495D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583" y="1069537"/>
            <a:ext cx="10045148" cy="56503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82BCCE-F70E-464D-973E-BCD090DC7513}"/>
              </a:ext>
            </a:extLst>
          </p:cNvPr>
          <p:cNvSpPr/>
          <p:nvPr/>
        </p:nvSpPr>
        <p:spPr>
          <a:xfrm>
            <a:off x="0" y="145775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Λύκειο Αγίου Αντωνίου Λεμεσός «Οι πρόκες μπ</a:t>
            </a:r>
            <a:r>
              <a:rPr lang="en-US" sz="2400" b="1" dirty="0" err="1">
                <a:solidFill>
                  <a:srgbClr val="C00000"/>
                </a:solidFill>
              </a:rPr>
              <a:t>ορεί</a:t>
            </a:r>
            <a:r>
              <a:rPr lang="en-US" sz="2400" b="1" dirty="0">
                <a:solidFill>
                  <a:srgbClr val="C00000"/>
                </a:solidFill>
              </a:rPr>
              <a:t> να φύγουν, οι π</a:t>
            </a:r>
            <a:r>
              <a:rPr lang="en-US" sz="2400" b="1" dirty="0" err="1">
                <a:solidFill>
                  <a:srgbClr val="C00000"/>
                </a:solidFill>
              </a:rPr>
              <a:t>ληγές</a:t>
            </a:r>
            <a:r>
              <a:rPr lang="en-US" sz="2400" b="1" dirty="0">
                <a:solidFill>
                  <a:srgbClr val="C00000"/>
                </a:solidFill>
              </a:rPr>
              <a:t> όμως θα μείνουν για π</a:t>
            </a:r>
            <a:r>
              <a:rPr lang="en-US" sz="2400" b="1" dirty="0" err="1">
                <a:solidFill>
                  <a:srgbClr val="C00000"/>
                </a:solidFill>
              </a:rPr>
              <a:t>άντ</a:t>
            </a:r>
            <a:r>
              <a:rPr lang="en-US" sz="2400" b="1" dirty="0">
                <a:solidFill>
                  <a:srgbClr val="C00000"/>
                </a:solidFill>
              </a:rPr>
              <a:t>α»</a:t>
            </a:r>
          </a:p>
        </p:txBody>
      </p:sp>
    </p:spTree>
    <p:extLst>
      <p:ext uri="{BB962C8B-B14F-4D97-AF65-F5344CB8AC3E}">
        <p14:creationId xmlns:p14="http://schemas.microsoft.com/office/powerpoint/2010/main" val="380550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8">
            <a:extLst>
              <a:ext uri="{FF2B5EF4-FFF2-40B4-BE49-F238E27FC236}">
                <a16:creationId xmlns:a16="http://schemas.microsoft.com/office/drawing/2014/main" id="{2A83B46E-4B9D-41E7-AEA4-D49D0E7D8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96A8005-E9F4-4EB9-8920-B40570B4A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0635935-0E19-45AE-833C-28B82B087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3F51BFFB-86E2-4C0F-A3E6-9EB854CA4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C377650-A34B-4F5C-9CF6-357C1AE1A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EDFD6E0-0A92-4B6A-8B1C-6DD83E629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A1D08E0A-48F2-475F-933A-7D65C5B04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43F7D684-BFDD-4685-8195-32F1ABE31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4A0E8712-3D59-4F13-9FD3-F8889E3C5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99F7967-C64D-482A-A1B6-896D7EC22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CE53433-52BD-4F44-80A5-B57F4B53A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51" name="Rectangle 20">
            <a:extLst>
              <a:ext uri="{FF2B5EF4-FFF2-40B4-BE49-F238E27FC236}">
                <a16:creationId xmlns:a16="http://schemas.microsoft.com/office/drawing/2014/main" id="{C52ED567-06B3-4107-9773-BBB6BD786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E5F7CC-89C1-F144-BD67-068904C13C04}"/>
              </a:ext>
            </a:extLst>
          </p:cNvPr>
          <p:cNvSpPr/>
          <p:nvPr/>
        </p:nvSpPr>
        <p:spPr>
          <a:xfrm>
            <a:off x="558122" y="1263422"/>
            <a:ext cx="6275809" cy="5207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‘Εναν ή π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ερισσότερ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α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άτομ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α που έχει/έχουν π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ερισσότερη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δύν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αμη</a:t>
            </a:r>
            <a:r>
              <a:rPr lang="el-G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j-lt"/>
              </a:rPr>
              <a:t>συστημ</a:t>
            </a:r>
            <a:r>
              <a:rPr lang="en-US" sz="2000" b="1" dirty="0">
                <a:solidFill>
                  <a:srgbClr val="C00000"/>
                </a:solidFill>
                <a:latin typeface="+mj-lt"/>
              </a:rPr>
              <a:t>α</a:t>
            </a:r>
            <a:r>
              <a:rPr lang="en-US" sz="2000" b="1" dirty="0" err="1">
                <a:solidFill>
                  <a:srgbClr val="C00000"/>
                </a:solidFill>
                <a:latin typeface="+mj-lt"/>
              </a:rPr>
              <a:t>τικά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και </a:t>
            </a:r>
            <a:r>
              <a:rPr lang="en-US" sz="2000" b="1" dirty="0" err="1">
                <a:solidFill>
                  <a:srgbClr val="C00000"/>
                </a:solidFill>
                <a:latin typeface="+mj-lt"/>
              </a:rPr>
              <a:t>εσκεμμέν</a:t>
            </a:r>
            <a:r>
              <a:rPr lang="en-US" sz="2000" b="1" dirty="0">
                <a:solidFill>
                  <a:srgbClr val="C00000"/>
                </a:solidFill>
                <a:latin typeface="+mj-lt"/>
              </a:rPr>
              <a:t>α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προκα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λεί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/προκα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λούν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β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λά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βη σε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έν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α άλλο άτομο ή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άλλ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α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άτομ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α που έχουν λιγότερη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δύν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αμη.</a:t>
            </a: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Η β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λά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βη μπ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ορεί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να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είν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αι:</a:t>
            </a: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σωμ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α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τική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</a:rPr>
              <a:t>ψυχολογική </a:t>
            </a: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κοινωνική </a:t>
            </a: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μα</a:t>
            </a:r>
            <a:r>
              <a:rPr lang="en-US" sz="2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θησι</a:t>
            </a:r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α</a:t>
            </a:r>
            <a:r>
              <a:rPr lang="en-US" sz="2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κή</a:t>
            </a:r>
            <a:endParaRPr lang="en-US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551D8B-3775-4477-88B7-7B7C350D3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A901C3D-CFAE-460D-BD0E-7D22164D7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590212" y="0"/>
            <a:ext cx="1059921" cy="6858000"/>
          </a:xfrm>
          <a:prstGeom prst="line">
            <a:avLst/>
          </a:prstGeom>
          <a:ln w="9525">
            <a:solidFill>
              <a:srgbClr val="BFBFBF">
                <a:alpha val="7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7C0EA9-1437-4437-9D20-2BBDA1AA9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21600" y="3721395"/>
            <a:ext cx="4345560" cy="3136604"/>
          </a:xfrm>
          <a:prstGeom prst="line">
            <a:avLst/>
          </a:prstGeom>
          <a:ln w="9525">
            <a:solidFill>
              <a:srgbClr val="BFBFBF">
                <a:alpha val="698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BB934D2B-85E2-4375-94EE-B66C16BF7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9B445E02-D785-4565-B842-9567BBC09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2C153736-D102-4F57-9DE7-615AFC02B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BA407A52-66F4-4CDE-A726-FF79F3EC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D28FFB34-4FC3-46F5-B900-D3B774FD0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205F7B13-ACB5-46BE-8070-0431266B1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D52A0D23-45DD-4DF4-ADE6-A81F409BB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2D8D5B-37FC-EE4D-B1CC-26B1B14E7DB5}"/>
              </a:ext>
            </a:extLst>
          </p:cNvPr>
          <p:cNvSpPr/>
          <p:nvPr/>
        </p:nvSpPr>
        <p:spPr>
          <a:xfrm>
            <a:off x="558122" y="205241"/>
            <a:ext cx="6976534" cy="1058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+mj-lt"/>
                <a:ea typeface="+mj-ea"/>
                <a:cs typeface="+mj-cs"/>
              </a:rPr>
              <a:t>Σχολικός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Εκφο</a:t>
            </a:r>
            <a:r>
              <a:rPr lang="en-US" sz="2800" b="1" dirty="0">
                <a:latin typeface="+mj-lt"/>
                <a:ea typeface="+mj-ea"/>
                <a:cs typeface="+mj-cs"/>
              </a:rPr>
              <a:t>β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ισμός</a:t>
            </a:r>
            <a:endParaRPr lang="en-US" sz="2800" b="1" dirty="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+mj-lt"/>
                <a:ea typeface="+mj-ea"/>
                <a:cs typeface="+mj-cs"/>
              </a:rPr>
              <a:t>Bullying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04BA91-8670-A84C-B8CC-E2896D0C9F94}"/>
              </a:ext>
            </a:extLst>
          </p:cNvPr>
          <p:cNvSpPr/>
          <p:nvPr/>
        </p:nvSpPr>
        <p:spPr>
          <a:xfrm>
            <a:off x="7663091" y="5289697"/>
            <a:ext cx="4635041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Ο όρος “bullying” έχει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απ</a:t>
            </a:r>
            <a:r>
              <a:rPr lang="en-US" dirty="0" err="1">
                <a:solidFill>
                  <a:schemeClr val="bg1"/>
                </a:solidFill>
              </a:rPr>
              <a:t>οδοθεί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στ</a:t>
            </a:r>
            <a:r>
              <a:rPr lang="en-US" dirty="0">
                <a:solidFill>
                  <a:schemeClr val="bg1"/>
                </a:solidFill>
              </a:rPr>
              <a:t>α ελληνικά ως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“σχολικός </a:t>
            </a:r>
            <a:r>
              <a:rPr lang="en-US" dirty="0" err="1">
                <a:solidFill>
                  <a:schemeClr val="bg1"/>
                </a:solidFill>
              </a:rPr>
              <a:t>εκφο</a:t>
            </a:r>
            <a:r>
              <a:rPr lang="en-US" dirty="0">
                <a:solidFill>
                  <a:schemeClr val="bg1"/>
                </a:solidFill>
              </a:rPr>
              <a:t>β</a:t>
            </a:r>
            <a:r>
              <a:rPr lang="en-US" dirty="0" err="1">
                <a:solidFill>
                  <a:schemeClr val="bg1"/>
                </a:solidFill>
              </a:rPr>
              <a:t>ισμός</a:t>
            </a:r>
            <a:r>
              <a:rPr lang="en-US" dirty="0">
                <a:solidFill>
                  <a:schemeClr val="bg1"/>
                </a:solidFill>
              </a:rPr>
              <a:t>”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Αρτινο</a:t>
            </a:r>
            <a:r>
              <a:rPr lang="en-US" dirty="0">
                <a:solidFill>
                  <a:schemeClr val="bg1"/>
                </a:solidFill>
              </a:rPr>
              <a:t>πούλου, 2001)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F7373D-86B3-F04F-B075-5F90EC1A0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56" y="1218452"/>
            <a:ext cx="4600003" cy="306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81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3E2C8C-702D-904F-9D85-80740A3FF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78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3" name="Isosceles Triangle 10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Parallelogram 12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14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6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22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A24F2B-8A6B-4D4F-B338-49637AD5CE39}"/>
              </a:ext>
            </a:extLst>
          </p:cNvPr>
          <p:cNvSpPr txBox="1"/>
          <p:nvPr/>
        </p:nvSpPr>
        <p:spPr>
          <a:xfrm>
            <a:off x="4704200" y="1678665"/>
            <a:ext cx="4569803" cy="2369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ΜΟΡΦΕΣ   ΕΚΦΟΒΙΣΜΟΥ</a:t>
            </a: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Isosceles Triangle 30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877338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{66AC74D0-D229-E442-88F4-2D6F7C99C503}tf10001060</Template>
  <TotalTime>7590</TotalTime>
  <Words>591</Words>
  <Application>Microsoft Office PowerPoint</Application>
  <PresentationFormat>Widescreen</PresentationFormat>
  <Paragraphs>97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Courier New</vt:lpstr>
      <vt:lpstr>Trebuchet MS</vt:lpstr>
      <vt:lpstr>Wingdings</vt:lpstr>
      <vt:lpstr>Wingdings 3</vt:lpstr>
      <vt:lpstr>YouTube Sans</vt:lpstr>
      <vt:lpstr>Facet</vt:lpstr>
      <vt:lpstr>Αντιρατσιστική Πολιτική  ΌΧΙ στη βία και στον εκφοβισμό </vt:lpstr>
      <vt:lpstr>PowerPoint Presentation</vt:lpstr>
      <vt:lpstr>Ερωτήσεις για συζήτηση</vt:lpstr>
      <vt:lpstr>Το σχολείο μας είναι καθημερινά τόπος συνάντησης για 600 μαθητές και καθηγητές.  Είναι σημαντικό να συνυπάρχουμε αρμονικά και να νιώθουμε όλοι ΑΣΦΑΛΕΙΣ </vt:lpstr>
      <vt:lpstr>ΕΦΑΡΜΟΓΗ ΑΝΤΙΡΑΤΣΙΣΤΙΚΗΣ ΠΟΛΙΤΙΚΗΣ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Τι να κάνω και τι θα ακολουθήσει</vt:lpstr>
      <vt:lpstr>PowerPoint Presentation</vt:lpstr>
      <vt:lpstr>PowerPoint Presentation</vt:lpstr>
      <vt:lpstr>Δεσμευόμαστε όλοι ότι</vt:lpstr>
      <vt:lpstr>Δεσμευόμαστε όλοι ότι</vt:lpstr>
      <vt:lpstr>Όσα παιδιά συμπεριφέρονται ρατσιστικά ή έχουν εκφοβιστική συμπεριφορά θα έχουν κυρώσεις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Αντιρατσιστικη πολιτικη</dc:title>
  <dc:creator>Maria Polychrona</dc:creator>
  <cp:lastModifiedBy>Ifigenia Panayidou</cp:lastModifiedBy>
  <cp:revision>73</cp:revision>
  <dcterms:created xsi:type="dcterms:W3CDTF">2019-10-23T14:36:34Z</dcterms:created>
  <dcterms:modified xsi:type="dcterms:W3CDTF">2023-04-04T16:19:17Z</dcterms:modified>
</cp:coreProperties>
</file>